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71" r:id="rId9"/>
    <p:sldId id="265" r:id="rId10"/>
    <p:sldId id="266" r:id="rId11"/>
    <p:sldId id="267" r:id="rId12"/>
    <p:sldId id="264" r:id="rId13"/>
    <p:sldId id="268" r:id="rId14"/>
    <p:sldId id="261" r:id="rId15"/>
    <p:sldId id="269" r:id="rId16"/>
    <p:sldId id="270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0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Местное обезболивание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7481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7693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В период проведения местной анестезии необходимо следующее: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1. </a:t>
            </a:r>
            <a:r>
              <a:rPr lang="ru-RU" b="1" dirty="0" smtClean="0"/>
              <a:t>Убедиться </a:t>
            </a:r>
            <a:r>
              <a:rPr lang="ru-RU" b="1" dirty="0"/>
              <a:t>в готовности средств лечения аллергических реакций и анафилактического шока.</a:t>
            </a:r>
            <a:br>
              <a:rPr lang="ru-RU" b="1" dirty="0"/>
            </a:br>
            <a:r>
              <a:rPr lang="ru-RU" b="1" dirty="0" smtClean="0"/>
              <a:t>2. </a:t>
            </a:r>
            <a:r>
              <a:rPr lang="ru-RU" b="1" dirty="0"/>
              <a:t>Обеспечить правильное положение </a:t>
            </a:r>
            <a:r>
              <a:rPr lang="ru-RU" b="1" dirty="0" smtClean="0"/>
              <a:t>животного </a:t>
            </a:r>
            <a:r>
              <a:rPr lang="ru-RU" b="1" dirty="0"/>
              <a:t>с учетом вида местного обезболивания.</a:t>
            </a:r>
            <a:br>
              <a:rPr lang="ru-RU" b="1" dirty="0"/>
            </a:br>
            <a:r>
              <a:rPr lang="ru-RU" b="1" dirty="0" smtClean="0"/>
              <a:t>3. </a:t>
            </a:r>
            <a:r>
              <a:rPr lang="ru-RU" b="1" dirty="0"/>
              <a:t>Подготовить руки, спецодежду хирурга к операции.</a:t>
            </a:r>
            <a:br>
              <a:rPr lang="ru-RU" b="1" dirty="0"/>
            </a:br>
            <a:r>
              <a:rPr lang="ru-RU" b="1" dirty="0" smtClean="0"/>
              <a:t>4. </a:t>
            </a:r>
            <a:r>
              <a:rPr lang="ru-RU" b="1" dirty="0"/>
              <a:t>Накрыть стерильно анестезиологический столик:</a:t>
            </a:r>
            <a:br>
              <a:rPr lang="ru-RU" b="1" dirty="0"/>
            </a:br>
            <a:r>
              <a:rPr lang="ru-RU" b="1" dirty="0"/>
              <a:t>- стеклянная банка (кружка) для раствора анестетика;</a:t>
            </a:r>
            <a:br>
              <a:rPr lang="ru-RU" b="1" dirty="0"/>
            </a:br>
            <a:r>
              <a:rPr lang="ru-RU" b="1" dirty="0"/>
              <a:t>- набор шприцев 2,0; 5/0; 10/0 и 20/0 мл;</a:t>
            </a:r>
            <a:br>
              <a:rPr lang="ru-RU" b="1" dirty="0"/>
            </a:br>
            <a:r>
              <a:rPr lang="ru-RU" b="1" dirty="0"/>
              <a:t>- набор инъекционных игл;</a:t>
            </a:r>
            <a:br>
              <a:rPr lang="ru-RU" b="1" dirty="0"/>
            </a:br>
            <a:r>
              <a:rPr lang="ru-RU" b="1" dirty="0"/>
              <a:t>- марлевые салфетки, шарики;</a:t>
            </a:r>
            <a:br>
              <a:rPr lang="ru-RU" b="1" dirty="0"/>
            </a:br>
            <a:r>
              <a:rPr lang="ru-RU" b="1" dirty="0"/>
              <a:t>- анатомический пинцет.</a:t>
            </a:r>
            <a:br>
              <a:rPr lang="ru-RU" b="1" dirty="0"/>
            </a:br>
            <a:r>
              <a:rPr lang="ru-RU" b="1" dirty="0" smtClean="0"/>
              <a:t>5. </a:t>
            </a:r>
            <a:r>
              <a:rPr lang="ru-RU" b="1" dirty="0"/>
              <a:t>Обработать кожу в зоне анестезии как для выполнения операции</a:t>
            </a:r>
            <a:r>
              <a:rPr lang="ru-RU" b="1" dirty="0" smtClean="0"/>
              <a:t>.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6. </a:t>
            </a:r>
            <a:r>
              <a:rPr lang="ru-RU" b="1" dirty="0"/>
              <a:t>Лично проверить сигнатуру: на флаконах, ампулах с растворами </a:t>
            </a:r>
            <a:r>
              <a:rPr lang="ru-RU" b="1" dirty="0" smtClean="0"/>
              <a:t>анестетиков</a:t>
            </a:r>
            <a:r>
              <a:rPr lang="ru-RU" b="1" dirty="0"/>
              <a:t>/ название, концентрацию/ срок изготовления раствора анестетика и его основные физические свойства</a:t>
            </a:r>
            <a:r>
              <a:rPr lang="ru-RU" b="1" dirty="0" smtClean="0"/>
              <a:t>.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7. Внимательно следить </a:t>
            </a:r>
            <a:r>
              <a:rPr lang="ru-RU" b="1" dirty="0"/>
              <a:t>за реакцией и поведением </a:t>
            </a:r>
            <a:r>
              <a:rPr lang="ru-RU" b="1" dirty="0" smtClean="0"/>
              <a:t>животного (ощущение боли</a:t>
            </a:r>
            <a:r>
              <a:rPr lang="ru-RU" b="1" dirty="0"/>
              <a:t>, двигательное беспокойство, нарушение частоты пульса, дыхания, кожные вегетативные реакции) Анестезию кожи выполнять тонкой иглой/ предпочтительно шприцем емкостью 2 или 5 мл.</a:t>
            </a:r>
            <a:br>
              <a:rPr lang="ru-RU" b="1" dirty="0"/>
            </a:br>
            <a:r>
              <a:rPr lang="ru-RU" b="1" dirty="0" smtClean="0"/>
              <a:t>8. </a:t>
            </a:r>
            <a:r>
              <a:rPr lang="ru-RU" b="1" dirty="0"/>
              <a:t>При возникновении осложнении, анестезию надо немедленно прекратить и принять меры к их устранению.</a:t>
            </a:r>
            <a:br>
              <a:rPr lang="ru-RU" b="1" dirty="0"/>
            </a:br>
            <a:r>
              <a:rPr lang="ru-RU" b="1" dirty="0"/>
              <a:t>9</a:t>
            </a:r>
            <a:r>
              <a:rPr lang="ru-RU" b="1" dirty="0" smtClean="0"/>
              <a:t>. </a:t>
            </a:r>
            <a:r>
              <a:rPr lang="ru-RU" b="1" dirty="0"/>
              <a:t>После завершения анестезии (операции) осуществлять наблюдение за </a:t>
            </a:r>
            <a:r>
              <a:rPr lang="ru-RU" b="1" dirty="0" smtClean="0"/>
              <a:t>животным </a:t>
            </a:r>
            <a:r>
              <a:rPr lang="ru-RU" b="1" dirty="0"/>
              <a:t>до нормализации его состояния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0394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56895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/>
              <a:t>В зависимости </a:t>
            </a:r>
            <a:r>
              <a:rPr lang="ru-RU" sz="2800" b="1" u="sng" dirty="0" smtClean="0"/>
              <a:t>от </a:t>
            </a:r>
            <a:r>
              <a:rPr lang="ru-RU" sz="2800" b="1" u="sng" dirty="0"/>
              <a:t>глубины оперативного вмешательства обезболиванию могут подвергаться следующие слои </a:t>
            </a:r>
            <a:r>
              <a:rPr lang="ru-RU" sz="2800" b="1" u="sng" dirty="0" smtClean="0"/>
              <a:t>тканей: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кожа</a:t>
            </a:r>
            <a:r>
              <a:rPr lang="ru-RU" sz="2400" b="1" dirty="0"/>
              <a:t>, 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подкожная </a:t>
            </a:r>
            <a:r>
              <a:rPr lang="ru-RU" sz="2400" b="1" dirty="0"/>
              <a:t>клетчатка между кожей и поверхностной фасцией</a:t>
            </a:r>
            <a:r>
              <a:rPr lang="ru-RU" sz="2400" b="1" dirty="0" smtClean="0"/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клетчатка </a:t>
            </a:r>
            <a:r>
              <a:rPr lang="ru-RU" sz="2400" b="1" dirty="0"/>
              <a:t>между поверхностным и глубоким листками фасции/ фасциально-мышечные и межмышечные пространства, 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сухожильные </a:t>
            </a:r>
            <a:r>
              <a:rPr lang="ru-RU" sz="2400" b="1" dirty="0"/>
              <a:t>влагалища/ сосудисто-нервные влагалища/ слои между надкостницей и мышечно-апоневротическими пластами/глубокие клетчаточные пространства, 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брюшинные </a:t>
            </a:r>
            <a:r>
              <a:rPr lang="ru-RU" sz="2400" b="1" dirty="0"/>
              <a:t>и плевральные листки/ </a:t>
            </a:r>
            <a:r>
              <a:rPr lang="ru-RU" sz="2400" b="1" dirty="0" err="1"/>
              <a:t>подкапсульные</a:t>
            </a:r>
            <a:r>
              <a:rPr lang="ru-RU" sz="2400" b="1" dirty="0"/>
              <a:t> слои органов и опухолей.</a:t>
            </a:r>
          </a:p>
        </p:txBody>
      </p:sp>
    </p:spTree>
    <p:extLst>
      <p:ext uri="{BB962C8B-B14F-4D97-AF65-F5344CB8AC3E}">
        <p14:creationId xmlns:p14="http://schemas.microsoft.com/office/powerpoint/2010/main" val="220614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местного </a:t>
            </a:r>
            <a:b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обезболивания</a:t>
            </a:r>
            <a:endParaRPr lang="ru-RU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7987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Терминальная/поверхностная анестезия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628800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Заключается в обработке (смазывание, орошение, распыление) тканей анестезирующим веществом</a:t>
            </a:r>
          </a:p>
        </p:txBody>
      </p:sp>
      <p:pic>
        <p:nvPicPr>
          <p:cNvPr id="5124" name="Picture 4" descr="http://www.goldmustang.ru/files/images/1(69)-2008/IMG_06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1" r="1275"/>
          <a:stretch/>
        </p:blipFill>
        <p:spPr bwMode="auto">
          <a:xfrm>
            <a:off x="4939654" y="2852936"/>
            <a:ext cx="3363628" cy="315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9552" y="306896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/>
              <a:t>Анестетики (высокие концентрации</a:t>
            </a:r>
            <a:r>
              <a:rPr lang="ru-RU" sz="2800" b="1" dirty="0" smtClean="0"/>
              <a:t>)</a:t>
            </a:r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/>
              <a:t>Новокаин 5-10%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/>
              <a:t>Дикаин 1-3%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err="1"/>
              <a:t>Совкаин</a:t>
            </a:r>
            <a:r>
              <a:rPr lang="ru-RU" sz="2800" b="1" dirty="0"/>
              <a:t> 1%</a:t>
            </a:r>
          </a:p>
        </p:txBody>
      </p:sp>
    </p:spTree>
    <p:extLst>
      <p:ext uri="{BB962C8B-B14F-4D97-AF65-F5344CB8AC3E}">
        <p14:creationId xmlns:p14="http://schemas.microsoft.com/office/powerpoint/2010/main" val="4144348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Инфильтрационная анестезия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2366" y="1178265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Заключается в инъекционном пропитывании тканей анестезирующим раствором в зоне оперативного вмешательства</a:t>
            </a:r>
          </a:p>
          <a:p>
            <a:endParaRPr lang="ru-RU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Прямая </a:t>
            </a:r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</a:t>
            </a:r>
            <a:r>
              <a:rPr lang="ru-RU" sz="2000" b="1" u="sng" dirty="0"/>
              <a:t> </a:t>
            </a:r>
            <a:r>
              <a:rPr lang="ru-RU" sz="2000" b="1" dirty="0"/>
              <a:t>– обезболивание в этом случае наступает непосредственно в том месте, куда был введен анестетик</a:t>
            </a:r>
            <a:r>
              <a:rPr lang="ru-RU" sz="2000" b="1" dirty="0" smtClean="0"/>
              <a:t>;</a:t>
            </a:r>
          </a:p>
          <a:p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Непрямая </a:t>
            </a:r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</a:t>
            </a:r>
            <a:r>
              <a:rPr lang="ru-RU" sz="2000" b="1" dirty="0"/>
              <a:t> – в этом случае обезболивающий препарат проникает в окружающие укол ткани и обезболивает более обширный участок.</a:t>
            </a:r>
          </a:p>
        </p:txBody>
      </p:sp>
      <p:pic>
        <p:nvPicPr>
          <p:cNvPr id="3074" name="Picture 2" descr="http://zodorov.ru/metodicheskaya-razrabotka-k-prakticheskomu-zanyatiyu-dlya-stud/112_html_3e5280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73016"/>
            <a:ext cx="4176464" cy="234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0799" y="6012845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Схема послойной инфильтрационной анестезии.</a:t>
            </a:r>
          </a:p>
        </p:txBody>
      </p:sp>
      <p:pic>
        <p:nvPicPr>
          <p:cNvPr id="3076" name="Picture 4" descr="Картинки по запросу инфильтрационная анестезия пряма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38" y="4013101"/>
            <a:ext cx="399741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02604" y="6012845"/>
            <a:ext cx="3997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Начало инфильтрационной анестезии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53513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692696"/>
            <a:ext cx="76328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smtClean="0"/>
              <a:t>Выполнение небольших по объему операций (удаление поверхностных образований, хирургическая обработка ран)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smtClean="0"/>
              <a:t>Диагностические пункции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3140968"/>
            <a:ext cx="563437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ru-RU" sz="2400" b="1" dirty="0"/>
          </a:p>
          <a:p>
            <a:r>
              <a:rPr lang="ru-RU" sz="3200" b="1" u="sng" dirty="0"/>
              <a:t>Анестетики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/>
              <a:t>Новокаин 0,25-0,5%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err="1"/>
              <a:t>Лидокаин</a:t>
            </a:r>
            <a:r>
              <a:rPr lang="ru-RU" sz="2400" b="1" dirty="0"/>
              <a:t> 0,25-0,5%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err="1"/>
              <a:t>Тримекаин</a:t>
            </a:r>
            <a:r>
              <a:rPr lang="ru-RU" sz="2400" b="1" dirty="0"/>
              <a:t> (0,25-0,5%)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err="1"/>
              <a:t>Ультракаин</a:t>
            </a:r>
            <a:r>
              <a:rPr lang="ru-RU" sz="2400" b="1" dirty="0"/>
              <a:t> 1-2%</a:t>
            </a:r>
          </a:p>
        </p:txBody>
      </p:sp>
    </p:spTree>
    <p:extLst>
      <p:ext uri="{BB962C8B-B14F-4D97-AF65-F5344CB8AC3E}">
        <p14:creationId xmlns:p14="http://schemas.microsoft.com/office/powerpoint/2010/main" val="3589406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Регионарная (проводниковая) анестезия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556792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 основе регионарной (проводниковой) анестезии лежит блокада проведения нервного импульса, за счет введения более концентрированных растворов местных анестетиков в </a:t>
            </a:r>
            <a:r>
              <a:rPr lang="ru-RU" sz="2400" b="1" dirty="0" err="1" smtClean="0"/>
              <a:t>эпиневрий</a:t>
            </a:r>
            <a:r>
              <a:rPr lang="ru-RU" sz="2400" b="1" dirty="0" smtClean="0"/>
              <a:t> нервного ствола, либо в окружающие его ткани</a:t>
            </a:r>
            <a:endParaRPr lang="ru-RU" sz="2400" b="1" dirty="0"/>
          </a:p>
        </p:txBody>
      </p:sp>
      <p:pic>
        <p:nvPicPr>
          <p:cNvPr id="1026" name="Picture 2" descr="http://www.biocontrol.ru/wp-content/uploads/2008/08/402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496" y="3284984"/>
            <a:ext cx="3744418" cy="280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700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Эпидуральная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анестезия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http://zadocs.ru/pars_docs/refs/61/60523/60523_html_mc32425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5594655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990191" y="1556792"/>
            <a:ext cx="290228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Схема оболочек и пространств спинного мозга: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000" b="1" i="1" dirty="0"/>
              <a:t>a, d </a:t>
            </a:r>
            <a:r>
              <a:rPr lang="ru-RU" sz="2000" b="1" dirty="0"/>
              <a:t>— </a:t>
            </a:r>
            <a:r>
              <a:rPr lang="ru-RU" sz="2000" b="1" dirty="0" err="1"/>
              <a:t>эпидуральное</a:t>
            </a:r>
            <a:r>
              <a:rPr lang="ru-RU" sz="2000" b="1" dirty="0"/>
              <a:t> и субарахноидальное пространства; </a:t>
            </a:r>
            <a:endParaRPr lang="ru-RU" sz="2000" b="1" dirty="0" smtClean="0"/>
          </a:p>
          <a:p>
            <a:r>
              <a:rPr lang="ru-RU" sz="2000" b="1" i="1" dirty="0" smtClean="0"/>
              <a:t>Ь</a:t>
            </a:r>
            <a:r>
              <a:rPr lang="ru-RU" sz="2000" b="1" i="1" dirty="0"/>
              <a:t>, с — </a:t>
            </a:r>
            <a:r>
              <a:rPr lang="ru-RU" sz="2000" b="1" dirty="0"/>
              <a:t>твердая и </a:t>
            </a:r>
            <a:r>
              <a:rPr lang="ru-RU" sz="2000" b="1" dirty="0" smtClean="0"/>
              <a:t>паутинная </a:t>
            </a:r>
            <a:r>
              <a:rPr lang="ru-RU" sz="2000" b="1" dirty="0"/>
              <a:t>оболочки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567186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450" y="3356992"/>
            <a:ext cx="5112568" cy="223224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Низкая сакральная анестезия:</a:t>
            </a:r>
            <a:r>
              <a:rPr lang="ru-RU" sz="3600" b="1" dirty="0"/>
              <a:t> 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i="1" dirty="0" smtClean="0"/>
              <a:t>а</a:t>
            </a:r>
            <a:r>
              <a:rPr lang="ru-RU" sz="3600" b="1" i="1" dirty="0"/>
              <a:t> </a:t>
            </a:r>
            <a:r>
              <a:rPr lang="ru-RU" sz="3600" b="1" dirty="0"/>
              <a:t>— крупного рогатого скота; 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i="1" dirty="0" smtClean="0"/>
              <a:t>б</a:t>
            </a:r>
            <a:r>
              <a:rPr lang="ru-RU" sz="3600" b="1" i="1" dirty="0"/>
              <a:t> </a:t>
            </a:r>
            <a:r>
              <a:rPr lang="ru-RU" sz="3600" b="1" dirty="0"/>
              <a:t>— лошади</a:t>
            </a:r>
            <a:endParaRPr lang="ru-RU" sz="3600" b="1" dirty="0"/>
          </a:p>
        </p:txBody>
      </p:sp>
      <p:pic>
        <p:nvPicPr>
          <p:cNvPr id="3074" name="Picture 2" descr="http://zadocs.ru/pars_docs/refs/61/60523/60523_html_783587c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62" y="188640"/>
            <a:ext cx="844030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zadocs.ru/pars_docs/refs/61/60523/60523_html_2b5b03d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124" y="3501008"/>
            <a:ext cx="291465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796136" y="5863208"/>
            <a:ext cx="3203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Зона обезболивания при </a:t>
            </a:r>
            <a:r>
              <a:rPr lang="ru-RU" b="1" dirty="0" smtClean="0"/>
              <a:t>низкой </a:t>
            </a:r>
            <a:r>
              <a:rPr lang="ru-RU" b="1" dirty="0"/>
              <a:t>сакральной анестезии у крупно­го рогатого скота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44197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Осложнения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эпидуральной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анестезии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8046" y="1556792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1.​</a:t>
            </a:r>
            <a:r>
              <a:rPr lang="ru-RU" sz="2200" b="1" dirty="0"/>
              <a:t> Кровотечение и образование гематомы в позвоночном канале.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200" b="1" dirty="0"/>
              <a:t>​ Неправильное положение иглы в позвоночном канале может привести: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>	</a:t>
            </a:r>
            <a:r>
              <a:rPr lang="ru-RU" sz="2200" b="1" u="sng" dirty="0" smtClean="0"/>
              <a:t>а</a:t>
            </a:r>
            <a:r>
              <a:rPr lang="ru-RU" sz="2200" b="1" u="sng" dirty="0"/>
              <a:t>)</a:t>
            </a:r>
            <a:r>
              <a:rPr lang="ru-RU" sz="2200" b="1" dirty="0"/>
              <a:t> к неадекватной анестезии или анальгезии (отсутствию блокады, односторонней или мозаичной блокадам);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>	</a:t>
            </a:r>
            <a:r>
              <a:rPr lang="ru-RU" sz="2200" b="1" u="sng" dirty="0" smtClean="0"/>
              <a:t>б</a:t>
            </a:r>
            <a:r>
              <a:rPr lang="ru-RU" sz="2200" b="1" u="sng" dirty="0"/>
              <a:t>)</a:t>
            </a:r>
            <a:r>
              <a:rPr lang="ru-RU" sz="2200" b="1" dirty="0"/>
              <a:t> к внутрисосудистому введению местного анестетика (осложнения со стороны ЦНС – судороги, утрата сознания; со стороны сердечно-сосудистой системы – артериальная гипотония, аритмия, шок);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>	</a:t>
            </a:r>
            <a:r>
              <a:rPr lang="ru-RU" sz="2200" b="1" u="sng" dirty="0" smtClean="0"/>
              <a:t>в</a:t>
            </a:r>
            <a:r>
              <a:rPr lang="ru-RU" sz="2200" b="1" u="sng" dirty="0"/>
              <a:t>)</a:t>
            </a:r>
            <a:r>
              <a:rPr lang="ru-RU" sz="2200" b="1" dirty="0"/>
              <a:t> к непреднамеренной субарахноидальной блокаде (в таком случае необходимо снижать дозу анестетика на 50-75% от исходной).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200" b="1" dirty="0"/>
              <a:t>​ Проникновение инфекции в позвоночный канал</a:t>
            </a:r>
            <a:r>
              <a:rPr lang="ru-RU" sz="2200" b="1" dirty="0" smtClean="0"/>
              <a:t>.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r>
              <a:rPr lang="ru-RU" sz="2200" b="1" dirty="0"/>
              <a:t>​ Высокая блокада.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200" b="1" dirty="0"/>
              <a:t>​ Задержка мочеиспускания</a:t>
            </a:r>
            <a:r>
              <a:rPr lang="ru-RU" sz="2200" b="1" dirty="0" smtClean="0"/>
              <a:t>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656741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Местная анестезия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это обратимое устранение болевой чувствительности в определенной анатомической области путем прерывания нервной проводимости посредством блокады натриевых каналов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Картинки по запросу натриевые канал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75854"/>
            <a:ext cx="3240360" cy="348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lekarstvo-ru.narod.ru/FIZ/excitation_files/image0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365" y="2686185"/>
            <a:ext cx="469582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75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Местное обезболивание достигается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различными способами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679" y="2708920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800" b="1" dirty="0" smtClean="0"/>
              <a:t>Сдавлением нерва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 smtClean="0"/>
              <a:t>Применением холода</a:t>
            </a:r>
            <a:endParaRPr lang="ru-RU" sz="28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 smtClean="0"/>
              <a:t>Применения электрического тока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 err="1" smtClean="0"/>
              <a:t>Анемизация</a:t>
            </a:r>
            <a:r>
              <a:rPr lang="ru-RU" sz="2800" b="1" dirty="0" smtClean="0"/>
              <a:t> тканей (наложение жгута)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 smtClean="0"/>
              <a:t>Введением </a:t>
            </a:r>
            <a:r>
              <a:rPr lang="ru-RU" sz="2800" b="1" dirty="0" smtClean="0"/>
              <a:t>фармакологических </a:t>
            </a:r>
            <a:r>
              <a:rPr lang="ru-RU" sz="2800" b="1" dirty="0" smtClean="0"/>
              <a:t>препаратов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6233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Течение местного обезболивания делится на следующие группы: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700808"/>
            <a:ext cx="81369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/>
              <a:t>Ведение анестезирующего раствора</a:t>
            </a:r>
          </a:p>
          <a:p>
            <a:pPr marL="342900" indent="-342900">
              <a:buAutoNum type="arabicPeriod"/>
            </a:pPr>
            <a:r>
              <a:rPr lang="ru-RU" sz="2800" b="1" dirty="0" smtClean="0"/>
              <a:t>Период выжидания </a:t>
            </a:r>
            <a:r>
              <a:rPr lang="ru-RU" sz="2800" b="1" dirty="0" smtClean="0"/>
              <a:t>(5-7 мин - инфильтрационная, 10-20 мин - </a:t>
            </a:r>
            <a:r>
              <a:rPr lang="ru-RU" sz="2800" b="1" dirty="0" err="1" smtClean="0"/>
              <a:t>эпидуральная</a:t>
            </a:r>
            <a:r>
              <a:rPr lang="ru-RU" sz="2800" b="1" dirty="0" smtClean="0"/>
              <a:t>)</a:t>
            </a:r>
            <a:endParaRPr lang="ru-RU" sz="2800" b="1" dirty="0" smtClean="0"/>
          </a:p>
          <a:p>
            <a:pPr marL="342900" indent="-342900">
              <a:buAutoNum type="arabicPeriod"/>
            </a:pPr>
            <a:r>
              <a:rPr lang="ru-RU" sz="2800" b="1" dirty="0" smtClean="0"/>
              <a:t>Период полной </a:t>
            </a:r>
            <a:r>
              <a:rPr lang="ru-RU" sz="2800" b="1" dirty="0" smtClean="0"/>
              <a:t>анестезии (зависит от анестезирующего вещества и его концентрации)</a:t>
            </a:r>
            <a:endParaRPr lang="ru-RU" sz="2800" b="1" dirty="0" smtClean="0"/>
          </a:p>
          <a:p>
            <a:pPr marL="342900" indent="-342900">
              <a:buAutoNum type="arabicPeriod"/>
            </a:pPr>
            <a:r>
              <a:rPr lang="ru-RU" sz="2800" b="1" dirty="0" smtClean="0"/>
              <a:t>Период восстановления чувствительности</a:t>
            </a:r>
          </a:p>
          <a:p>
            <a:pPr marL="342900" indent="-342900">
              <a:buAutoNum type="arabicPeriod"/>
            </a:pPr>
            <a:r>
              <a:rPr lang="ru-RU" sz="2800" b="1" dirty="0" smtClean="0"/>
              <a:t>Период полного восстановления </a:t>
            </a:r>
            <a:r>
              <a:rPr lang="ru-RU" sz="2800" b="1" dirty="0" smtClean="0"/>
              <a:t>чувствительности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72603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7486" y="188640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Показания к местной анестезии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7240" y="836712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Небольшие полостные </a:t>
            </a:r>
            <a:r>
              <a:rPr lang="ru-RU" sz="2400" b="1" dirty="0" smtClean="0"/>
              <a:t>операции;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Операции </a:t>
            </a:r>
            <a:r>
              <a:rPr lang="ru-RU" sz="2400" b="1" dirty="0"/>
              <a:t>на мягких тканях</a:t>
            </a:r>
            <a:r>
              <a:rPr lang="ru-RU" sz="2400" b="1" dirty="0" smtClean="0"/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/>
              <a:t>Т</a:t>
            </a:r>
            <a:r>
              <a:rPr lang="ru-RU" sz="2400" b="1" dirty="0" smtClean="0"/>
              <a:t>яжелая </a:t>
            </a:r>
            <a:r>
              <a:rPr lang="ru-RU" sz="2400" b="1" dirty="0"/>
              <a:t>сопутствующая патология</a:t>
            </a:r>
            <a:r>
              <a:rPr lang="ru-RU" sz="2400" b="1" dirty="0" smtClean="0"/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Старые </a:t>
            </a:r>
            <a:r>
              <a:rPr lang="ru-RU" sz="2400" b="1" dirty="0" smtClean="0"/>
              <a:t>животные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065331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Экстренные </a:t>
            </a:r>
            <a:r>
              <a:rPr lang="ru-RU" sz="2400" b="1" dirty="0" smtClean="0"/>
              <a:t>операции;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Аллергия </a:t>
            </a:r>
            <a:r>
              <a:rPr lang="ru-RU" sz="2400" b="1" dirty="0"/>
              <a:t>на анестетики</a:t>
            </a:r>
            <a:r>
              <a:rPr lang="ru-RU" sz="2400" b="1" dirty="0" smtClean="0"/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Выраженная агрессия и строптивость животного;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Большой </a:t>
            </a:r>
            <a:r>
              <a:rPr lang="ru-RU" sz="2400" b="1" dirty="0"/>
              <a:t>объем операции; 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Рубцовые и фиброзные </a:t>
            </a:r>
            <a:r>
              <a:rPr lang="ru-RU" sz="2400" b="1" dirty="0"/>
              <a:t>изменения тканей в зоне оперативного </a:t>
            </a:r>
            <a:r>
              <a:rPr lang="ru-RU" sz="2400" b="1" dirty="0" smtClean="0"/>
              <a:t>вмешательства</a:t>
            </a:r>
            <a:r>
              <a:rPr lang="ru-RU" sz="2400" b="1" dirty="0"/>
              <a:t>;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Флегмоны;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Тяжелые формы </a:t>
            </a:r>
            <a:r>
              <a:rPr lang="ru-RU" sz="2400" b="1" dirty="0" smtClean="0"/>
              <a:t>сепсиса;</a:t>
            </a:r>
            <a:endParaRPr lang="ru-RU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Истощение.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65257" y="2474605"/>
            <a:ext cx="3572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Противопоказания</a:t>
            </a:r>
          </a:p>
        </p:txBody>
      </p:sp>
    </p:spTree>
    <p:extLst>
      <p:ext uri="{BB962C8B-B14F-4D97-AF65-F5344CB8AC3E}">
        <p14:creationId xmlns:p14="http://schemas.microsoft.com/office/powerpoint/2010/main" val="1321200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Препараты для местной анестезии делятся на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следующие группы: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Сложные </a:t>
            </a:r>
            <a:r>
              <a:rPr lang="ru-RU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эфиры </a:t>
            </a:r>
            <a:r>
              <a:rPr lang="ru-RU" sz="2400" b="1" dirty="0" smtClean="0"/>
              <a:t>(</a:t>
            </a:r>
            <a:r>
              <a:rPr lang="ru-RU" sz="2400" b="1" dirty="0" err="1" smtClean="0"/>
              <a:t>Хлорпрокаин</a:t>
            </a:r>
            <a:r>
              <a:rPr lang="ru-RU" sz="2400" b="1" dirty="0" smtClean="0"/>
              <a:t>, Новокаин, Дикаин, </a:t>
            </a:r>
            <a:r>
              <a:rPr lang="ru-RU" sz="2400" b="1" dirty="0" err="1" smtClean="0"/>
              <a:t>Тетракаин</a:t>
            </a:r>
            <a:r>
              <a:rPr lang="ru-RU" sz="2400" b="1" dirty="0" smtClean="0"/>
              <a:t>). Анестетики </a:t>
            </a:r>
            <a:r>
              <a:rPr lang="ru-RU" sz="2400" b="1" dirty="0"/>
              <a:t>этой </a:t>
            </a:r>
            <a:r>
              <a:rPr lang="ru-RU" sz="2400" b="1" dirty="0" smtClean="0"/>
              <a:t>группы нестойкие, </a:t>
            </a:r>
            <a:r>
              <a:rPr lang="ru-RU" sz="2400" b="1" dirty="0" err="1"/>
              <a:t>гидролизуются</a:t>
            </a:r>
            <a:r>
              <a:rPr lang="ru-RU" sz="2400" b="1" dirty="0"/>
              <a:t> </a:t>
            </a:r>
            <a:r>
              <a:rPr lang="ru-RU" sz="2400" b="1" dirty="0" err="1" smtClean="0"/>
              <a:t>эстеразами</a:t>
            </a:r>
            <a:r>
              <a:rPr lang="ru-RU" sz="2400" b="1" dirty="0" smtClean="0"/>
              <a:t> </a:t>
            </a:r>
            <a:r>
              <a:rPr lang="ru-RU" sz="2400" b="1" dirty="0"/>
              <a:t>тканей и плазмы крови, имеют небольшой период полувыведения и действуют </a:t>
            </a:r>
            <a:r>
              <a:rPr lang="ru-RU" sz="2400" b="1" dirty="0" smtClean="0"/>
              <a:t>коротко.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8046" y="3789040"/>
            <a:ext cx="87225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Амиды </a:t>
            </a:r>
            <a:r>
              <a:rPr lang="ru-RU" sz="2400" b="1" dirty="0"/>
              <a:t>(</a:t>
            </a:r>
            <a:r>
              <a:rPr lang="ru-RU" sz="2400" b="1" dirty="0" err="1"/>
              <a:t>Бупивакаин</a:t>
            </a:r>
            <a:r>
              <a:rPr lang="ru-RU" sz="2400" b="1" dirty="0"/>
              <a:t>, </a:t>
            </a:r>
            <a:r>
              <a:rPr lang="ru-RU" sz="2400" b="1" dirty="0" err="1"/>
              <a:t>Лидокаин</a:t>
            </a:r>
            <a:r>
              <a:rPr lang="ru-RU" sz="2400" b="1" dirty="0"/>
              <a:t>, </a:t>
            </a:r>
            <a:r>
              <a:rPr lang="ru-RU" sz="2400" b="1" dirty="0" err="1"/>
              <a:t>Ропивакаин</a:t>
            </a:r>
            <a:r>
              <a:rPr lang="ru-RU" sz="2400" b="1" dirty="0"/>
              <a:t>, </a:t>
            </a:r>
            <a:r>
              <a:rPr lang="ru-RU" sz="2400" b="1" dirty="0" err="1"/>
              <a:t>Мепивакаин</a:t>
            </a:r>
            <a:r>
              <a:rPr lang="ru-RU" sz="2400" b="1" dirty="0"/>
              <a:t>, </a:t>
            </a:r>
            <a:r>
              <a:rPr lang="ru-RU" sz="2400" b="1" dirty="0" err="1"/>
              <a:t>Прилокаин</a:t>
            </a:r>
            <a:r>
              <a:rPr lang="ru-RU" sz="2400" b="1" dirty="0"/>
              <a:t>, </a:t>
            </a:r>
            <a:r>
              <a:rPr lang="ru-RU" sz="2400" b="1" dirty="0" err="1"/>
              <a:t>Этидокаин</a:t>
            </a:r>
            <a:r>
              <a:rPr lang="ru-RU" sz="2400" b="1" dirty="0"/>
              <a:t>). Препараты этой группы </a:t>
            </a:r>
            <a:r>
              <a:rPr lang="ru-RU" sz="2400" b="1" dirty="0" err="1"/>
              <a:t>метаболизируются</a:t>
            </a:r>
            <a:r>
              <a:rPr lang="ru-RU" sz="2400" b="1" dirty="0"/>
              <a:t> </a:t>
            </a:r>
            <a:r>
              <a:rPr lang="ru-RU" sz="2400" b="1" dirty="0" err="1"/>
              <a:t>микросомальными</a:t>
            </a:r>
            <a:r>
              <a:rPr lang="ru-RU" sz="2400" b="1" dirty="0"/>
              <a:t> ферментами печени, инактивируются они медленнее и действуют более длительно.</a:t>
            </a:r>
          </a:p>
        </p:txBody>
      </p:sp>
    </p:spTree>
    <p:extLst>
      <p:ext uri="{BB962C8B-B14F-4D97-AF65-F5344CB8AC3E}">
        <p14:creationId xmlns:p14="http://schemas.microsoft.com/office/powerpoint/2010/main" val="1183460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продолжительности действия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местноанестезирующие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препараты подразделяются на анестетики: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• </a:t>
            </a:r>
            <a:r>
              <a:rPr lang="ru-RU" sz="2400" b="1" dirty="0"/>
              <a:t>короткого действия (</a:t>
            </a:r>
            <a:r>
              <a:rPr lang="ru-RU" sz="2400" b="1" dirty="0" err="1"/>
              <a:t>прокаин</a:t>
            </a:r>
            <a:r>
              <a:rPr lang="ru-RU" sz="2400" b="1" dirty="0"/>
              <a:t>);</a:t>
            </a:r>
            <a:br>
              <a:rPr lang="ru-RU" sz="2400" b="1" dirty="0"/>
            </a:br>
            <a:r>
              <a:rPr lang="ru-RU" sz="2400" b="1" dirty="0" smtClean="0"/>
              <a:t>• </a:t>
            </a:r>
            <a:r>
              <a:rPr lang="ru-RU" sz="2400" b="1" dirty="0"/>
              <a:t>среднего действия (</a:t>
            </a:r>
            <a:r>
              <a:rPr lang="ru-RU" sz="2400" b="1" dirty="0" err="1"/>
              <a:t>тримекаин</a:t>
            </a:r>
            <a:r>
              <a:rPr lang="ru-RU" sz="2400" b="1" dirty="0"/>
              <a:t>, </a:t>
            </a:r>
            <a:r>
              <a:rPr lang="ru-RU" sz="2400" b="1" dirty="0" err="1"/>
              <a:t>лидокаин</a:t>
            </a:r>
            <a:r>
              <a:rPr lang="ru-RU" sz="2400" b="1" dirty="0"/>
              <a:t>, </a:t>
            </a:r>
            <a:r>
              <a:rPr lang="ru-RU" sz="2400" b="1" dirty="0" err="1"/>
              <a:t>мепивакаин</a:t>
            </a:r>
            <a:r>
              <a:rPr lang="ru-RU" sz="2400" b="1" dirty="0"/>
              <a:t>, </a:t>
            </a:r>
            <a:r>
              <a:rPr lang="ru-RU" sz="2400" b="1" dirty="0" err="1"/>
              <a:t>артикаин</a:t>
            </a:r>
            <a:r>
              <a:rPr lang="ru-RU" sz="2400" b="1" dirty="0"/>
              <a:t>);</a:t>
            </a:r>
            <a:br>
              <a:rPr lang="ru-RU" sz="2400" b="1" dirty="0"/>
            </a:br>
            <a:r>
              <a:rPr lang="ru-RU" sz="2400" b="1" dirty="0" smtClean="0"/>
              <a:t>• </a:t>
            </a:r>
            <a:r>
              <a:rPr lang="ru-RU" sz="2400" b="1" dirty="0"/>
              <a:t>длительного действия (</a:t>
            </a:r>
            <a:r>
              <a:rPr lang="ru-RU" sz="2400" b="1" dirty="0" err="1"/>
              <a:t>бупивакаин</a:t>
            </a:r>
            <a:r>
              <a:rPr lang="ru-RU" sz="2400" b="1" dirty="0"/>
              <a:t>, </a:t>
            </a:r>
            <a:r>
              <a:rPr lang="ru-RU" sz="2400" b="1" dirty="0" err="1"/>
              <a:t>этидокаин</a:t>
            </a:r>
            <a:r>
              <a:rPr lang="ru-RU" sz="2400" b="1" dirty="0"/>
              <a:t>).</a:t>
            </a:r>
          </a:p>
        </p:txBody>
      </p:sp>
      <p:pic>
        <p:nvPicPr>
          <p:cNvPr id="4" name="Picture 2" descr="Картинки по запросу местные анестети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" t="12280" r="1359" b="1861"/>
          <a:stretch/>
        </p:blipFill>
        <p:spPr bwMode="auto">
          <a:xfrm>
            <a:off x="1331639" y="3068960"/>
            <a:ext cx="6264697" cy="364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643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местным анестетикам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2054" y="1916832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800" b="1" dirty="0" smtClean="0"/>
              <a:t>Отсутствие или малая токсичность;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b="1" dirty="0" smtClean="0"/>
              <a:t>Высокая избирательность анестезиологического действия;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b="1" dirty="0" smtClean="0"/>
              <a:t>Отсутствие раздражающего действия на нервные элементы и окружающие ткани;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b="1" dirty="0" smtClean="0"/>
              <a:t>Короткий латентный период, высокая активность действия;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b="1" dirty="0" smtClean="0"/>
              <a:t>Достаточная продолжительность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3165906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Местная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реализуется в два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5141" y="1484784"/>
            <a:ext cx="842493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 подготовительный период врач обязан сделать следующее: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200" b="1" dirty="0"/>
              <a:t>1. Тщательно проконтролировать свои знания техники местного обезболивания и принципов профилактики осложнений местного обезболивания (блокад).</a:t>
            </a:r>
            <a:br>
              <a:rPr lang="ru-RU" sz="2200" b="1" dirty="0"/>
            </a:br>
            <a:r>
              <a:rPr lang="ru-RU" sz="2200" b="1" dirty="0"/>
              <a:t>2. Проверить готовность средств профилактики и </a:t>
            </a:r>
            <a:r>
              <a:rPr lang="ru-RU" sz="2200" b="1" dirty="0" smtClean="0"/>
              <a:t>лечения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аллергических реакций и анафилактического шока.</a:t>
            </a:r>
            <a:br>
              <a:rPr lang="ru-RU" sz="2200" b="1" dirty="0"/>
            </a:br>
            <a:r>
              <a:rPr lang="ru-RU" sz="2200" b="1" dirty="0"/>
              <a:t>3. УТОЧНИТЬ объем и локализацию оперативного вмешательства.</a:t>
            </a:r>
            <a:br>
              <a:rPr lang="ru-RU" sz="2200" b="1" dirty="0"/>
            </a:br>
            <a:r>
              <a:rPr lang="ru-RU" sz="2200" b="1" dirty="0"/>
              <a:t>4. Оценить общее состояние здоровья </a:t>
            </a:r>
            <a:r>
              <a:rPr lang="ru-RU" sz="2200" b="1" dirty="0" smtClean="0"/>
              <a:t>животного </a:t>
            </a:r>
            <a:r>
              <a:rPr lang="ru-RU" sz="2200" b="1" dirty="0"/>
              <a:t>и </a:t>
            </a:r>
            <a:r>
              <a:rPr lang="ru-RU" sz="2200" b="1" dirty="0" smtClean="0"/>
              <a:t>его темперамента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>5. </a:t>
            </a:r>
            <a:r>
              <a:rPr lang="ru-RU" sz="2200" b="1" dirty="0"/>
              <a:t>Обеспечить санацию кожных покровов в области анестезии.</a:t>
            </a:r>
            <a:br>
              <a:rPr lang="ru-RU" sz="2200" b="1" dirty="0"/>
            </a:br>
            <a:r>
              <a:rPr lang="ru-RU" sz="2200" b="1" dirty="0" smtClean="0"/>
              <a:t>6. </a:t>
            </a:r>
            <a:r>
              <a:rPr lang="ru-RU" sz="2200" b="1" dirty="0"/>
              <a:t>Окончательно определить вид местного обезболивания/ тип анестетика и его </a:t>
            </a:r>
            <a:r>
              <a:rPr lang="ru-RU" sz="2200" b="1" dirty="0" smtClean="0"/>
              <a:t>концентрацию.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14908096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550</Words>
  <Application>Microsoft Office PowerPoint</Application>
  <PresentationFormat>Экран (4:3)</PresentationFormat>
  <Paragraphs>80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Местное обезболивание</vt:lpstr>
      <vt:lpstr>Местная анестезия - это обратимое устранение болевой чувствительности в определенной анатомической области путем прерывания нервной проводимости посредством блокады натриевых каналов</vt:lpstr>
      <vt:lpstr>Местное обезболивание достигается различными способами:</vt:lpstr>
      <vt:lpstr>Течение местного обезболивания делится на следующие группы:</vt:lpstr>
      <vt:lpstr>Показания к местной анестезии</vt:lpstr>
      <vt:lpstr>Препараты для местной анестезии делятся на следующие группы:</vt:lpstr>
      <vt:lpstr>По продолжительности действия местноанестезирующие препараты подразделяются на анестетики:</vt:lpstr>
      <vt:lpstr>Требования к местным анестетикам</vt:lpstr>
      <vt:lpstr>Местная анестезия реализуется в два этапа</vt:lpstr>
      <vt:lpstr>Презентация PowerPoint</vt:lpstr>
      <vt:lpstr>Презентация PowerPoint</vt:lpstr>
      <vt:lpstr>Виды местного  обезболивания</vt:lpstr>
      <vt:lpstr>Терминальная/поверхностная анестезия</vt:lpstr>
      <vt:lpstr>Инфильтрационная анестезия</vt:lpstr>
      <vt:lpstr>Презентация PowerPoint</vt:lpstr>
      <vt:lpstr>Регионарная (проводниковая) анестезия</vt:lpstr>
      <vt:lpstr>Эпидуральная анестезия</vt:lpstr>
      <vt:lpstr>Низкая сакральная анестезия:  а — крупного рогатого скота;  б — лошади</vt:lpstr>
      <vt:lpstr>Осложнения эпидуральной анестезии: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Местное обезболивание</dc:title>
  <cp:lastModifiedBy>AS</cp:lastModifiedBy>
  <cp:revision>20</cp:revision>
  <dcterms:modified xsi:type="dcterms:W3CDTF">2017-04-12T10:53:34Z</dcterms:modified>
</cp:coreProperties>
</file>